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8" r:id="rId2"/>
    <p:sldId id="256" r:id="rId3"/>
    <p:sldId id="290" r:id="rId4"/>
    <p:sldId id="269" r:id="rId5"/>
    <p:sldId id="272" r:id="rId6"/>
    <p:sldId id="273" r:id="rId7"/>
    <p:sldId id="270" r:id="rId8"/>
    <p:sldId id="271" r:id="rId9"/>
    <p:sldId id="274" r:id="rId10"/>
    <p:sldId id="276" r:id="rId11"/>
    <p:sldId id="288" r:id="rId12"/>
    <p:sldId id="281" r:id="rId13"/>
    <p:sldId id="280" r:id="rId14"/>
    <p:sldId id="286" r:id="rId15"/>
    <p:sldId id="291" r:id="rId16"/>
    <p:sldId id="284" r:id="rId17"/>
    <p:sldId id="289" r:id="rId18"/>
    <p:sldId id="287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9DCA"/>
    <a:srgbClr val="2FA1F9"/>
    <a:srgbClr val="30A5FF"/>
    <a:srgbClr val="1211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2598" autoAdjust="0"/>
  </p:normalViewPr>
  <p:slideViewPr>
    <p:cSldViewPr>
      <p:cViewPr>
        <p:scale>
          <a:sx n="41" d="100"/>
          <a:sy n="41" d="100"/>
        </p:scale>
        <p:origin x="-1668" y="-3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16.jpe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72AEB5-0413-4E4E-A652-F3A4C6DFCA95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105FF5-0372-4D89-9E16-658570C42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41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Photo of club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What innovations and technologies will enhance our culture and wellbeing? What role can music, data and technology play in ensuring connection and day-to-day happiness in a smart city?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Footer</a:t>
            </a:r>
            <a:r>
              <a:rPr lang="en-US" baseline="0" dirty="0" smtClean="0"/>
              <a:t> have both </a:t>
            </a:r>
            <a:r>
              <a:rPr lang="en-US" baseline="0" dirty="0" err="1" smtClean="0"/>
              <a:t>SmartBuildingMusic</a:t>
            </a:r>
            <a:r>
              <a:rPr lang="en-US" baseline="0" dirty="0" smtClean="0"/>
              <a:t> - Toronto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05FF5-0372-4D89-9E16-658570C42B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93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Play</a:t>
            </a:r>
            <a:r>
              <a:rPr lang="en-US" baseline="0" dirty="0" smtClean="0"/>
              <a:t> song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05FF5-0372-4D89-9E16-658570C42B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39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 our platform….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05FF5-0372-4D89-9E16-658570C42BA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83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Link</a:t>
            </a:r>
            <a:r>
              <a:rPr lang="en-US" baseline="0" dirty="0" smtClean="0"/>
              <a:t> that NFC URL goes to redirects for that artist during x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05FF5-0372-4D89-9E16-658570C42BA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691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Photo of club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What innovations and technologies will enhance our culture and wellbeing? What role can music, data and technology play in ensuring connection and day-to-day happiness in a smart city?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Footer</a:t>
            </a:r>
            <a:r>
              <a:rPr lang="en-US" baseline="0" dirty="0" smtClean="0"/>
              <a:t> have both </a:t>
            </a:r>
            <a:r>
              <a:rPr lang="en-US" baseline="0" dirty="0" err="1" smtClean="0"/>
              <a:t>SmartBuildingMusic</a:t>
            </a:r>
            <a:r>
              <a:rPr lang="en-US" baseline="0" dirty="0" smtClean="0"/>
              <a:t> - Toronto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05FF5-0372-4D89-9E16-658570C42BA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93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876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707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78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488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54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831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27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981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510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82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29546-76EF-4572-A1F6-ADBAF57C3423}" type="datetimeFigureOut">
              <a:rPr lang="en-US" smtClean="0"/>
              <a:t>9/23/2018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581DB-1D03-4335-B1C1-67F793D00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2351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JP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www.google.ca/url?sa=i&amp;rct=j&amp;q=&amp;esrc=s&amp;source=images&amp;cd=&amp;cad=rja&amp;uact=8&amp;ved=2ahUKEwjfj5ygrtHdAhUH4IMKHS6OC_MQjRx6BAgBEAU&amp;url=https%3A%2F%2Fdigitalguardian.com%2Fblog%2Ftackling-gdpr-challenge-4-privacy-design-and-default&amp;psig=AOvVaw00EVyUsfAe5q2p8NKfO5Bq&amp;ust=1537800179692915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et.pxhere.com/photo/night-crowd-concert-audience-darkness-club-rave-stage-fun-performance-event-midnight-entertainment-nightclub-rock-concert-music-venue-public-event-1413081.jp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7888" y="-338138"/>
            <a:ext cx="10901363" cy="7546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2995219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73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17" r="8432" b="18921"/>
          <a:stretch/>
        </p:blipFill>
        <p:spPr bwMode="auto">
          <a:xfrm>
            <a:off x="25400" y="0"/>
            <a:ext cx="91186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3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Arrow 1"/>
          <p:cNvSpPr/>
          <p:nvPr/>
        </p:nvSpPr>
        <p:spPr>
          <a:xfrm rot="1953679">
            <a:off x="4750704" y="2633517"/>
            <a:ext cx="1752600" cy="609600"/>
          </a:xfrm>
          <a:prstGeom prst="rightArrow">
            <a:avLst/>
          </a:prstGeom>
          <a:solidFill>
            <a:schemeClr val="tx1"/>
          </a:solidFill>
          <a:ln>
            <a:noFill/>
          </a:ln>
          <a:effectLst>
            <a:outerShdw blurRad="358775" dist="4699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83820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Using Geo-location, we serve New Areas to explore</a:t>
            </a:r>
            <a:endParaRPr lang="en-US" b="1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083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76683E-6 -2.15427E-6 L 0.0333 0.02224 " pathEditMode="relative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16" b="17116"/>
          <a:stretch/>
        </p:blipFill>
        <p:spPr bwMode="auto">
          <a:xfrm>
            <a:off x="152400" y="5410200"/>
            <a:ext cx="2033587" cy="13062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32" t="-160" r="7815" b="1032"/>
          <a:stretch/>
        </p:blipFill>
        <p:spPr>
          <a:xfrm rot="5400000">
            <a:off x="1058958" y="-1227040"/>
            <a:ext cx="6858001" cy="931208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152400" y="0"/>
            <a:ext cx="9296400" cy="6858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85800" y="53340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</a:t>
            </a:r>
            <a:r>
              <a:rPr lang="en-US" b="1" dirty="0" smtClean="0"/>
              <a:t>nd New Artists that you’ll love with just a tap.</a:t>
            </a:r>
            <a:endParaRPr lang="en-US" b="1" dirty="0"/>
          </a:p>
        </p:txBody>
      </p:sp>
      <p:sp>
        <p:nvSpPr>
          <p:cNvPr id="2" name="Oval 1"/>
          <p:cNvSpPr/>
          <p:nvPr/>
        </p:nvSpPr>
        <p:spPr>
          <a:xfrm>
            <a:off x="7239000" y="2819400"/>
            <a:ext cx="1447800" cy="1447800"/>
          </a:xfrm>
          <a:prstGeom prst="ellipse">
            <a:avLst/>
          </a:prstGeom>
          <a:solidFill>
            <a:srgbClr val="30A5F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just-icon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2" t="17896" r="27238" b="18693"/>
          <a:stretch/>
        </p:blipFill>
        <p:spPr>
          <a:xfrm>
            <a:off x="7620000" y="3048000"/>
            <a:ext cx="669038" cy="9752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TextBox 14"/>
          <p:cNvSpPr txBox="1"/>
          <p:nvPr/>
        </p:nvSpPr>
        <p:spPr>
          <a:xfrm>
            <a:off x="6400800" y="62600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886200" y="2819400"/>
            <a:ext cx="4177243" cy="6858000"/>
            <a:chOff x="4114800" y="2286000"/>
            <a:chExt cx="4177243" cy="685800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114800" y="2286000"/>
              <a:ext cx="4177243" cy="6858000"/>
            </a:xfrm>
            <a:prstGeom prst="rect">
              <a:avLst/>
            </a:prstGeom>
            <a:effectLst>
              <a:outerShdw blurRad="523875" dist="38100" dir="18900000" algn="bl" rotWithShape="0">
                <a:prstClr val="black">
                  <a:alpha val="85000"/>
                </a:prstClr>
              </a:outerShdw>
            </a:effectLst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9"/>
            <a:srcRect b="11196"/>
            <a:stretch/>
          </p:blipFill>
          <p:spPr>
            <a:xfrm>
              <a:off x="5444264" y="2971801"/>
              <a:ext cx="1794736" cy="3451079"/>
            </a:xfrm>
            <a:prstGeom prst="rect">
              <a:avLst/>
            </a:prstGeom>
          </p:spPr>
        </p:pic>
      </p:grpSp>
      <p:pic>
        <p:nvPicPr>
          <p:cNvPr id="14" name="Picture 13" descr="logo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  <p:pic>
        <p:nvPicPr>
          <p:cNvPr id="16" name="Jessie Reyez - Dear Yessie (128  kbps) (ytformp3.com)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620000" y="4419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159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3 -4.26685E-6 L 0.03834 -0.0778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2" y="-38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900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85800" y="2693987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How?</a:t>
            </a:r>
            <a:endParaRPr lang="en-US" b="1" dirty="0"/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47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85800" y="2693987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Artists can only select</a:t>
            </a:r>
          </a:p>
          <a:p>
            <a:r>
              <a:rPr lang="en-US" b="1" dirty="0" smtClean="0"/>
              <a:t>one area and song per month</a:t>
            </a:r>
            <a:endParaRPr lang="en-US" b="1" dirty="0"/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03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pic>
        <p:nvPicPr>
          <p:cNvPr id="3" name="Picture 2" descr="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7315200" y="304800"/>
            <a:ext cx="1447800" cy="1447800"/>
            <a:chOff x="7239000" y="2819400"/>
            <a:chExt cx="1447800" cy="1447800"/>
          </a:xfrm>
        </p:grpSpPr>
        <p:sp>
          <p:nvSpPr>
            <p:cNvPr id="14" name="Oval 13"/>
            <p:cNvSpPr/>
            <p:nvPr/>
          </p:nvSpPr>
          <p:spPr>
            <a:xfrm>
              <a:off x="7239000" y="2819400"/>
              <a:ext cx="1447800" cy="1447800"/>
            </a:xfrm>
            <a:prstGeom prst="ellipse">
              <a:avLst/>
            </a:prstGeom>
            <a:solidFill>
              <a:srgbClr val="30A5F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just-icon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552" t="17896" r="27238" b="18693"/>
            <a:stretch/>
          </p:blipFill>
          <p:spPr>
            <a:xfrm>
              <a:off x="7620000" y="3048000"/>
              <a:ext cx="669038" cy="97526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grpSp>
        <p:nvGrpSpPr>
          <p:cNvPr id="13" name="Group 12"/>
          <p:cNvGrpSpPr/>
          <p:nvPr/>
        </p:nvGrpSpPr>
        <p:grpSpPr>
          <a:xfrm>
            <a:off x="-342689" y="0"/>
            <a:ext cx="10324889" cy="6194933"/>
            <a:chOff x="-609600" y="21319"/>
            <a:chExt cx="10324889" cy="6194933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609600" y="21319"/>
              <a:ext cx="10324889" cy="6194933"/>
            </a:xfrm>
            <a:prstGeom prst="rect">
              <a:avLst/>
            </a:prstGeom>
          </p:spPr>
        </p:pic>
        <p:pic>
          <p:nvPicPr>
            <p:cNvPr id="12" name="Picture 11" descr="Screen Shot 2018-09-23 at 8.39.55 AM.png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296"/>
            <a:stretch/>
          </p:blipFill>
          <p:spPr>
            <a:xfrm>
              <a:off x="1600200" y="1175040"/>
              <a:ext cx="5943600" cy="3736883"/>
            </a:xfrm>
            <a:prstGeom prst="rect">
              <a:avLst/>
            </a:prstGeom>
            <a:effectLst>
              <a:outerShdw blurRad="523875" dist="38100" dir="18900000" algn="bl" rotWithShape="0">
                <a:prstClr val="black">
                  <a:alpha val="85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24591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privacy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64"/>
          <a:stretch/>
        </p:blipFill>
        <p:spPr bwMode="auto">
          <a:xfrm>
            <a:off x="23446" y="5862"/>
            <a:ext cx="9120554" cy="6829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23446" y="-46478"/>
            <a:ext cx="9144000" cy="6904477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5800" y="68580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 smtClean="0"/>
              <a:t>Privacy</a:t>
            </a:r>
            <a:endParaRPr lang="en-US" b="1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85800" y="1905000"/>
            <a:ext cx="7772400" cy="3352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000" b="1" dirty="0" smtClean="0"/>
              <a:t>Compliant with The Personal Information Protection and Electronic Documents Act (PIPEDA)</a:t>
            </a:r>
          </a:p>
          <a:p>
            <a:pPr algn="l"/>
            <a:endParaRPr lang="en-US" sz="3000" b="1" dirty="0"/>
          </a:p>
          <a:p>
            <a:pPr algn="l"/>
            <a:r>
              <a:rPr lang="en-US" sz="3000" b="1" dirty="0" smtClean="0"/>
              <a:t>Privacy Act Canada and GDPR compliant.</a:t>
            </a:r>
          </a:p>
          <a:p>
            <a:pPr algn="l"/>
            <a:r>
              <a:rPr lang="en-US" sz="3000" b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Our platform stores data in Canada</a:t>
            </a:r>
            <a:endParaRPr lang="en-US" sz="3000" b="1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Picture 6" descr="logo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96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1" r="23871"/>
          <a:stretch/>
        </p:blipFill>
        <p:spPr>
          <a:xfrm rot="5400000">
            <a:off x="1152121" y="-1152120"/>
            <a:ext cx="6857998" cy="916224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5800" y="68580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 smtClean="0"/>
              <a:t>The Team</a:t>
            </a:r>
            <a:endParaRPr lang="en-US" b="1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85800" y="1447800"/>
            <a:ext cx="7772400" cy="3352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000" b="1" dirty="0" err="1" smtClean="0"/>
              <a:t>Mohamoud</a:t>
            </a:r>
            <a:r>
              <a:rPr lang="en-US" sz="3000" b="1" dirty="0" smtClean="0"/>
              <a:t> </a:t>
            </a:r>
            <a:r>
              <a:rPr lang="en-US" sz="3000" b="1" dirty="0" smtClean="0"/>
              <a:t>Mohamed - </a:t>
            </a:r>
            <a:r>
              <a:rPr lang="en-US" sz="3000" b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Coding</a:t>
            </a:r>
            <a:endParaRPr lang="en-US" sz="3000" b="1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algn="l"/>
            <a:r>
              <a:rPr lang="en-US" sz="3000" b="1" dirty="0" smtClean="0"/>
              <a:t>Greg </a:t>
            </a:r>
            <a:r>
              <a:rPr lang="en-US" sz="3000" b="1" dirty="0" smtClean="0"/>
              <a:t>Cook - </a:t>
            </a:r>
            <a:r>
              <a:rPr lang="en-US" sz="3000" b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Engineer</a:t>
            </a:r>
            <a:endParaRPr lang="en-US" sz="3000" b="1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algn="l"/>
            <a:r>
              <a:rPr lang="en-US" sz="3000" b="1" dirty="0" smtClean="0"/>
              <a:t>Paul </a:t>
            </a:r>
            <a:r>
              <a:rPr lang="en-US" sz="3000" b="1" dirty="0" err="1" smtClean="0"/>
              <a:t>Amendola</a:t>
            </a:r>
            <a:r>
              <a:rPr lang="en-US" sz="3000" b="1" dirty="0" smtClean="0"/>
              <a:t> – </a:t>
            </a:r>
            <a:r>
              <a:rPr lang="en-US" sz="3000" b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Product </a:t>
            </a:r>
            <a:endParaRPr lang="en-US" sz="3000" b="1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pPr algn="l"/>
            <a:r>
              <a:rPr lang="en-US" sz="3000" b="1" dirty="0" smtClean="0"/>
              <a:t>Harrison </a:t>
            </a:r>
            <a:r>
              <a:rPr lang="en-US" sz="3000" b="1" dirty="0" smtClean="0"/>
              <a:t>Faulkner – </a:t>
            </a:r>
            <a:r>
              <a:rPr lang="en-US" sz="3000" b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UI/UX</a:t>
            </a:r>
            <a:endParaRPr lang="en-US" sz="3000" b="1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Picture 6" descr="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35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night crowd concert audience darkness club rave stage fun performance event midnight entertainment nightclub rock concert music venue public event">
            <a:hlinkClick r:id="rId3" tooltip="Free Download Original night crowd concert audience darkness club rave stage fun performance event midnight entertainment nightclub rock concert music venue public event"/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65" r="10856" b="-9000"/>
          <a:stretch/>
        </p:blipFill>
        <p:spPr bwMode="auto">
          <a:xfrm>
            <a:off x="0" y="228600"/>
            <a:ext cx="9144000" cy="5791200"/>
          </a:xfrm>
          <a:prstGeom prst="rect">
            <a:avLst/>
          </a:prstGeom>
          <a:ln>
            <a:noFill/>
          </a:ln>
          <a:effectLst>
            <a:glow rad="876300">
              <a:schemeClr val="bg1">
                <a:alpha val="40000"/>
              </a:schemeClr>
            </a:glow>
            <a:softEdge rad="4953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85800" y="2693987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Vibrant City is at the intersection of music and life</a:t>
            </a:r>
            <a:endParaRPr lang="en-US" b="1" dirty="0"/>
          </a:p>
        </p:txBody>
      </p:sp>
      <p:pic>
        <p:nvPicPr>
          <p:cNvPr id="8" name="Picture 7" descr="logo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502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41" t="8554" r="12890" b="1547"/>
          <a:stretch/>
        </p:blipFill>
        <p:spPr>
          <a:xfrm rot="5400000">
            <a:off x="1158426" y="-1171390"/>
            <a:ext cx="6857999" cy="9143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85800" y="205740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Thank you</a:t>
            </a:r>
            <a:endParaRPr lang="en-US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31242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19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398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We help Torontonians </a:t>
            </a:r>
            <a:br>
              <a:rPr lang="en-US" b="1" dirty="0" smtClean="0"/>
            </a:br>
            <a:r>
              <a:rPr lang="en-US" b="1" dirty="0" smtClean="0"/>
              <a:t>Explore our City &amp; New Artists </a:t>
            </a:r>
            <a:br>
              <a:rPr lang="en-US" b="1" dirty="0" smtClean="0"/>
            </a:br>
            <a:r>
              <a:rPr lang="en-US" b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at the same time.</a:t>
            </a:r>
            <a:endParaRPr lang="en-US" b="1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pic>
        <p:nvPicPr>
          <p:cNvPr id="8" name="Picture 7" descr="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939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398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We help Torontonians </a:t>
            </a:r>
            <a:br>
              <a:rPr lang="en-US" b="1" dirty="0" smtClean="0"/>
            </a:br>
            <a:r>
              <a:rPr lang="en-US" b="1" dirty="0" smtClean="0"/>
              <a:t>Explore our City &amp; New Artists </a:t>
            </a:r>
            <a:br>
              <a:rPr lang="en-US" b="1" dirty="0" smtClean="0"/>
            </a:br>
            <a:r>
              <a:rPr lang="en-US" b="1" dirty="0" smtClean="0"/>
              <a:t>at the same time.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pic>
        <p:nvPicPr>
          <p:cNvPr id="8" name="Picture 7" descr="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44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3988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/>
              <a:t>Why?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64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3987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/>
              <a:t>With over 10,000 areas</a:t>
            </a:r>
            <a:br>
              <a:rPr lang="en-US" b="1" dirty="0" smtClean="0"/>
            </a:br>
            <a:r>
              <a:rPr lang="en-US" b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i</a:t>
            </a:r>
            <a:r>
              <a:rPr lang="en-US" b="1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t’s overwhelming to explore</a:t>
            </a:r>
            <a:endParaRPr lang="en-US" b="1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4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3987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With over 10,000 areas</a:t>
            </a:r>
            <a:br>
              <a:rPr lang="en-US" b="1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</a:br>
            <a:r>
              <a:rPr lang="en-US" b="1" dirty="0" smtClean="0"/>
              <a:t>it’s overwhelming to explore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4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3987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/>
              <a:t>With over 10,000 Artists</a:t>
            </a:r>
            <a:br>
              <a:rPr lang="en-US" b="1" dirty="0" smtClean="0"/>
            </a:br>
            <a:r>
              <a:rPr lang="en-US" b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i</a:t>
            </a:r>
            <a:r>
              <a:rPr lang="en-US" b="1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t’s </a:t>
            </a:r>
            <a:r>
              <a:rPr lang="en-US" b="1" dirty="0">
                <a:solidFill>
                  <a:schemeClr val="bg1">
                    <a:lumMod val="65000"/>
                    <a:lumOff val="35000"/>
                  </a:schemeClr>
                </a:solidFill>
              </a:rPr>
              <a:t>h</a:t>
            </a:r>
            <a:r>
              <a:rPr lang="en-US" b="1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ard to get your attention.</a:t>
            </a:r>
            <a:endParaRPr lang="en-US" b="1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93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3987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With over 10,000 Artists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it’s </a:t>
            </a:r>
            <a:r>
              <a:rPr lang="en-US" b="1" dirty="0"/>
              <a:t>h</a:t>
            </a:r>
            <a:r>
              <a:rPr lang="en-US" b="1" dirty="0" smtClean="0"/>
              <a:t>ard to get your attention.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5361769"/>
            <a:ext cx="14732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07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2693987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/>
              <a:t>        Meet      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248400" y="6107668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Vibrant Living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71392" y="1524000"/>
            <a:ext cx="3420008" cy="34200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831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1263</TotalTime>
  <Words>258</Words>
  <Application>Microsoft Office PowerPoint</Application>
  <PresentationFormat>On-screen Show (4:3)</PresentationFormat>
  <Paragraphs>62</Paragraphs>
  <Slides>18</Slides>
  <Notes>5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We help Torontonians  Explore our City &amp; New Artists  at the same time.</vt:lpstr>
      <vt:lpstr>We help Torontonians  Explore our City &amp; New Artists  at the same time.</vt:lpstr>
      <vt:lpstr>Why?</vt:lpstr>
      <vt:lpstr>With over 10,000 areas it’s overwhelming to explore</vt:lpstr>
      <vt:lpstr>With over 10,000 areas it’s overwhelming to explore</vt:lpstr>
      <vt:lpstr>With over 10,000 Artists it’s hard to get your attention.</vt:lpstr>
      <vt:lpstr>With over 10,000 Artists it’s hard to get your attention.</vt:lpstr>
      <vt:lpstr>        Meet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owner</cp:lastModifiedBy>
  <cp:revision>41</cp:revision>
  <dcterms:created xsi:type="dcterms:W3CDTF">2018-09-22T17:18:05Z</dcterms:created>
  <dcterms:modified xsi:type="dcterms:W3CDTF">2018-09-23T14:46:10Z</dcterms:modified>
</cp:coreProperties>
</file>

<file path=docProps/thumbnail.jpeg>
</file>